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9867900" cy="142875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12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43430400" cy="18434304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it-IT"/>
              <a:t>Fate clic per modificare il formato delle note</a:t>
            </a:r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it-IT"/>
              <a:t>&lt;intestazione&gt;</a:t>
            </a:r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it-IT"/>
              <a:t>&lt;data/ora&gt;</a:t>
            </a:r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it-IT"/>
              <a:t>&lt;piè di pagina&gt;</a:t>
            </a:r>
            <a:endParaRPr/>
          </a:p>
        </p:txBody>
      </p:sp>
      <p:sp>
        <p:nvSpPr>
          <p:cNvPr id="9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D5675DA5-C198-47D7-AE96-37F58D717619}" type="slidenum">
              <a:rPr lang="it-IT"/>
              <a:pPr algn="r"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body"/>
          </p:nvPr>
        </p:nvSpPr>
        <p:spPr>
          <a:xfrm>
            <a:off x="986760" y="6786720"/>
            <a:ext cx="7894080" cy="6428880"/>
          </a:xfrm>
          <a:prstGeom prst="rect">
            <a:avLst/>
          </a:prstGeom>
        </p:spPr>
        <p:txBody>
          <a:bodyPr lIns="137880" tIns="69120" rIns="137880" bIns="69120"/>
          <a:lstStyle/>
          <a:p>
            <a:endParaRPr/>
          </a:p>
        </p:txBody>
      </p:sp>
      <p:sp>
        <p:nvSpPr>
          <p:cNvPr id="181" name="TextShape 2"/>
          <p:cNvSpPr txBox="1"/>
          <p:nvPr/>
        </p:nvSpPr>
        <p:spPr>
          <a:xfrm>
            <a:off x="5589360" y="13570560"/>
            <a:ext cx="4275720" cy="713880"/>
          </a:xfrm>
          <a:prstGeom prst="rect">
            <a:avLst/>
          </a:prstGeom>
        </p:spPr>
        <p:txBody>
          <a:bodyPr lIns="137880" tIns="69120" rIns="137880" bIns="69120" anchor="b"/>
          <a:lstStyle/>
          <a:p>
            <a:pPr algn="r">
              <a:lnSpc>
                <a:spcPct val="100000"/>
              </a:lnSpc>
            </a:pPr>
            <a:fld id="{749E7829-E454-4DA0-A12C-B1B4CA823BAB}" type="slidenum">
              <a:rPr lang="it-IT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539640" y="260640"/>
            <a:ext cx="6839640" cy="5321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42" name="Immagine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43" name="Immagine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539640" y="260640"/>
            <a:ext cx="6839640" cy="5321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9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86" name="Immagine 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87" name="Immagine 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305840" y="6198480"/>
            <a:ext cx="1514160" cy="542520"/>
          </a:xfrm>
          <a:prstGeom prst="rect">
            <a:avLst/>
          </a:prstGeom>
          <a:ln w="9360">
            <a:noFill/>
          </a:ln>
        </p:spPr>
      </p:pic>
      <p:pic>
        <p:nvPicPr>
          <p:cNvPr id="11" name="Picture 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9640" y="478800"/>
            <a:ext cx="8964000" cy="573840"/>
          </a:xfrm>
          <a:prstGeom prst="rect">
            <a:avLst/>
          </a:prstGeom>
          <a:ln w="9360">
            <a:noFill/>
          </a:ln>
        </p:spPr>
      </p:pic>
      <p:sp>
        <p:nvSpPr>
          <p:cNvPr id="2" name="CustomShape 1"/>
          <p:cNvSpPr/>
          <p:nvPr/>
        </p:nvSpPr>
        <p:spPr>
          <a:xfrm>
            <a:off x="4356000" y="692640"/>
            <a:ext cx="4608000" cy="431640"/>
          </a:xfrm>
          <a:prstGeom prst="rect">
            <a:avLst/>
          </a:prstGeom>
          <a:gradFill>
            <a:gsLst>
              <a:gs pos="0">
                <a:srgbClr val="34B3D5"/>
              </a:gs>
              <a:gs pos="50000">
                <a:srgbClr val="2988A1"/>
              </a:gs>
              <a:gs pos="100000">
                <a:srgbClr val="34B3D5"/>
              </a:gs>
            </a:gsLst>
            <a:lin ang="16200000"/>
          </a:gradFill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sz="1600" b="1">
                <a:solidFill>
                  <a:srgbClr val="FFFFFF"/>
                </a:solidFill>
                <a:latin typeface="Eurostile"/>
              </a:rPr>
              <a:t>WHP: </a:t>
            </a:r>
            <a:r>
              <a:rPr lang="it-IT" sz="1100" b="1">
                <a:solidFill>
                  <a:srgbClr val="FFFFFF"/>
                </a:solidFill>
                <a:latin typeface="Eurostile"/>
              </a:rPr>
              <a:t>promozione della salute nei luoghi di lavoro</a:t>
            </a:r>
            <a:endParaRPr/>
          </a:p>
        </p:txBody>
      </p:sp>
      <p:pic>
        <p:nvPicPr>
          <p:cNvPr id="3" name="Picture 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3560" y="8280"/>
            <a:ext cx="911880" cy="612000"/>
          </a:xfrm>
          <a:prstGeom prst="rect">
            <a:avLst/>
          </a:prstGeom>
          <a:ln w="9360">
            <a:noFill/>
          </a:ln>
        </p:spPr>
      </p:pic>
      <p:sp>
        <p:nvSpPr>
          <p:cNvPr id="4" name="CustomShape 2"/>
          <p:cNvSpPr/>
          <p:nvPr/>
        </p:nvSpPr>
        <p:spPr>
          <a:xfrm>
            <a:off x="6588360" y="188640"/>
            <a:ext cx="2226240" cy="303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400" b="1">
                <a:solidFill>
                  <a:srgbClr val="000000"/>
                </a:solidFill>
                <a:latin typeface="Calibri"/>
              </a:rPr>
              <a:t>Stabilimento di Mozzanica </a:t>
            </a:r>
            <a:endParaRPr/>
          </a:p>
        </p:txBody>
      </p:sp>
      <p:pic>
        <p:nvPicPr>
          <p:cNvPr id="5" name="Picture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5640" y="5742720"/>
            <a:ext cx="1439640" cy="978480"/>
          </a:xfrm>
          <a:prstGeom prst="rect">
            <a:avLst/>
          </a:prstGeom>
          <a:ln>
            <a:noFill/>
          </a:ln>
        </p:spPr>
      </p:pic>
      <p:sp>
        <p:nvSpPr>
          <p:cNvPr id="6" name="PlaceHolder 3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4400">
                <a:solidFill>
                  <a:srgbClr val="000000"/>
                </a:solidFill>
                <a:latin typeface="Calibri"/>
              </a:rPr>
              <a:t>Fate clic per modificare il formato del testo del titoloClick to edit Master title style</a:t>
            </a:r>
            <a:endParaRPr/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>
                <a:solidFill>
                  <a:srgbClr val="000000"/>
                </a:solidFill>
                <a:latin typeface="Calibri"/>
              </a:rPr>
              <a:t>Mozzanica 30/09/2013</a:t>
            </a:r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>
          <a:xfrm>
            <a:off x="6553080" y="63763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B3589AB-E7C0-4092-A185-AF6FBABAFFDF}" type="slidenum">
              <a:rPr lang="it-IT">
                <a:solidFill>
                  <a:srgbClr val="000000"/>
                </a:solidFill>
                <a:latin typeface="Calibri"/>
              </a:rPr>
              <a:pPr>
                <a:lnSpc>
                  <a:spcPct val="100000"/>
                </a:lnSpc>
              </a:pPr>
              <a:t>‹N›</a:t>
            </a:fld>
            <a:endParaRPr/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it-IT"/>
              <a:t>Fate clic per modificare il formato del testo della struttura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it-IT"/>
              <a:t>Secondo livello struttura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it-IT"/>
              <a:t>Terzo livello struttura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it-IT"/>
              <a:t>Quarto livello struttura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it-IT"/>
              <a:t>Quinto livello struttura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it-IT"/>
              <a:t>Sesto livello struttura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it-IT"/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305840" y="6198480"/>
            <a:ext cx="1514160" cy="542520"/>
          </a:xfrm>
          <a:prstGeom prst="rect">
            <a:avLst/>
          </a:prstGeom>
          <a:ln w="9360">
            <a:noFill/>
          </a:ln>
        </p:spPr>
      </p:pic>
      <p:pic>
        <p:nvPicPr>
          <p:cNvPr id="45" name="Picture 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9640" y="478800"/>
            <a:ext cx="8964000" cy="573840"/>
          </a:xfrm>
          <a:prstGeom prst="rect">
            <a:avLst/>
          </a:prstGeom>
          <a:ln w="9360">
            <a:noFill/>
          </a:ln>
        </p:spPr>
      </p:pic>
      <p:sp>
        <p:nvSpPr>
          <p:cNvPr id="46" name="CustomShape 1"/>
          <p:cNvSpPr/>
          <p:nvPr/>
        </p:nvSpPr>
        <p:spPr>
          <a:xfrm>
            <a:off x="4356000" y="692640"/>
            <a:ext cx="4608000" cy="431640"/>
          </a:xfrm>
          <a:prstGeom prst="rect">
            <a:avLst/>
          </a:prstGeom>
          <a:gradFill>
            <a:gsLst>
              <a:gs pos="0">
                <a:srgbClr val="34B3D5"/>
              </a:gs>
              <a:gs pos="50000">
                <a:srgbClr val="2988A1"/>
              </a:gs>
              <a:gs pos="100000">
                <a:srgbClr val="34B3D5"/>
              </a:gs>
            </a:gsLst>
            <a:lin ang="16200000"/>
          </a:gradFill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sz="1600" b="1">
                <a:solidFill>
                  <a:srgbClr val="FFFFFF"/>
                </a:solidFill>
                <a:latin typeface="Eurostile"/>
              </a:rPr>
              <a:t>WHP: </a:t>
            </a:r>
            <a:r>
              <a:rPr lang="it-IT" sz="1100" b="1">
                <a:solidFill>
                  <a:srgbClr val="FFFFFF"/>
                </a:solidFill>
                <a:latin typeface="Eurostile"/>
              </a:rPr>
              <a:t>promozione della salute nei luoghi di lavoro</a:t>
            </a:r>
            <a:endParaRPr/>
          </a:p>
        </p:txBody>
      </p:sp>
      <p:pic>
        <p:nvPicPr>
          <p:cNvPr id="47" name="Picture 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3560" y="8280"/>
            <a:ext cx="911880" cy="612000"/>
          </a:xfrm>
          <a:prstGeom prst="rect">
            <a:avLst/>
          </a:prstGeom>
          <a:ln w="9360">
            <a:noFill/>
          </a:ln>
        </p:spPr>
      </p:pic>
      <p:sp>
        <p:nvSpPr>
          <p:cNvPr id="48" name="CustomShape 2"/>
          <p:cNvSpPr/>
          <p:nvPr/>
        </p:nvSpPr>
        <p:spPr>
          <a:xfrm>
            <a:off x="6588360" y="188640"/>
            <a:ext cx="2226240" cy="303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400" b="1">
                <a:solidFill>
                  <a:srgbClr val="000000"/>
                </a:solidFill>
                <a:latin typeface="Calibri"/>
              </a:rPr>
              <a:t>Stabilimento di Mozzanica </a:t>
            </a:r>
            <a:endParaRPr/>
          </a:p>
        </p:txBody>
      </p:sp>
      <p:pic>
        <p:nvPicPr>
          <p:cNvPr id="49" name="Picture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5640" y="5742720"/>
            <a:ext cx="1439640" cy="978480"/>
          </a:xfrm>
          <a:prstGeom prst="rect">
            <a:avLst/>
          </a:prstGeom>
          <a:ln>
            <a:noFill/>
          </a:ln>
        </p:spPr>
      </p:pic>
      <p:sp>
        <p:nvSpPr>
          <p:cNvPr id="50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>
                <a:solidFill>
                  <a:srgbClr val="000000"/>
                </a:solidFill>
                <a:latin typeface="Calibri"/>
              </a:rPr>
              <a:t>Mozzanica 30/09/2013</a:t>
            </a:r>
            <a:endParaRPr/>
          </a:p>
        </p:txBody>
      </p:sp>
      <p:sp>
        <p:nvSpPr>
          <p:cNvPr id="51" name="PlaceHolder 4"/>
          <p:cNvSpPr>
            <a:spLocks noGrp="1"/>
          </p:cNvSpPr>
          <p:nvPr>
            <p:ph type="sldNum"/>
          </p:nvPr>
        </p:nvSpPr>
        <p:spPr>
          <a:xfrm>
            <a:off x="6553080" y="63763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35CE5926-A563-4472-91D1-AE5B4C08445A}" type="slidenum">
              <a:rPr lang="it-IT">
                <a:solidFill>
                  <a:srgbClr val="000000"/>
                </a:solidFill>
                <a:latin typeface="Calibri"/>
              </a:rPr>
              <a:pPr>
                <a:lnSpc>
                  <a:spcPct val="100000"/>
                </a:lnSpc>
              </a:pPr>
              <a:t>‹N›</a:t>
            </a:fld>
            <a:endParaRPr/>
          </a:p>
        </p:txBody>
      </p:sp>
      <p:sp>
        <p:nvSpPr>
          <p:cNvPr id="52" name="PlaceHolder 5"/>
          <p:cNvSpPr>
            <a:spLocks noGrp="1"/>
          </p:cNvSpPr>
          <p:nvPr>
            <p:ph type="title"/>
          </p:nvPr>
        </p:nvSpPr>
        <p:spPr>
          <a:xfrm>
            <a:off x="539640" y="260640"/>
            <a:ext cx="683964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000000"/>
                </a:solidFill>
                <a:latin typeface="Calibri"/>
              </a:rPr>
              <a:t>Fate clic per modificare il formato del testo del titoloTitolo</a:t>
            </a:r>
            <a:endParaRPr/>
          </a:p>
        </p:txBody>
      </p:sp>
      <p:sp>
        <p:nvSpPr>
          <p:cNvPr id="53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it-IT"/>
              <a:t>Fate clic per modificare il formato del testo della struttura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it-IT"/>
              <a:t>Secondo livello struttura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it-IT"/>
              <a:t>Terzo livello struttura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it-IT"/>
              <a:t>Quarto livello struttura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it-IT"/>
              <a:t>Quinto livello struttura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it-IT"/>
              <a:t>Sesto livello struttura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it-IT"/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1691280" y="1801080"/>
            <a:ext cx="6086520" cy="3382920"/>
          </a:xfrm>
          <a:prstGeom prst="rect">
            <a:avLst/>
          </a:prstGeom>
          <a:noFill/>
          <a:ln>
            <a:noFill/>
          </a:ln>
        </p:spPr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it-IT" sz="5400" b="1">
                <a:solidFill>
                  <a:srgbClr val="5E447C"/>
                </a:solidFill>
                <a:latin typeface="Calibri"/>
              </a:rPr>
              <a:t>I consigli </a:t>
            </a:r>
            <a:endParaRPr/>
          </a:p>
          <a:p>
            <a:pPr algn="ctr">
              <a:lnSpc>
                <a:spcPct val="100000"/>
              </a:lnSpc>
            </a:pPr>
            <a:r>
              <a:rPr lang="it-IT" sz="5400" b="1">
                <a:solidFill>
                  <a:srgbClr val="5E447C"/>
                </a:solidFill>
                <a:latin typeface="Calibri"/>
              </a:rPr>
              <a:t>del team WHP</a:t>
            </a:r>
            <a:endParaRPr/>
          </a:p>
          <a:p>
            <a:pPr algn="ctr">
              <a:lnSpc>
                <a:spcPct val="100000"/>
              </a:lnSpc>
            </a:pPr>
            <a:r>
              <a:rPr lang="it-IT" sz="5400" b="1">
                <a:solidFill>
                  <a:srgbClr val="5E447C"/>
                </a:solidFill>
                <a:latin typeface="Calibri"/>
              </a:rPr>
              <a:t> per</a:t>
            </a:r>
            <a:endParaRPr/>
          </a:p>
          <a:p>
            <a:pPr algn="ctr">
              <a:lnSpc>
                <a:spcPct val="100000"/>
              </a:lnSpc>
            </a:pPr>
            <a:r>
              <a:rPr lang="it-IT" sz="5400" b="1">
                <a:solidFill>
                  <a:srgbClr val="5E447C"/>
                </a:solidFill>
                <a:latin typeface="Calibri"/>
              </a:rPr>
              <a:t>pedalare in sicurezza</a:t>
            </a:r>
            <a:endParaRPr/>
          </a:p>
        </p:txBody>
      </p:sp>
    </p:spTree>
  </p:cSld>
  <p:clrMapOvr>
    <a:masterClrMapping/>
  </p:clrMapOvr>
  <p:transition spd="slow" advTm="10000">
    <p:diamond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755640" y="1124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La bicicletta e i dispositivi obbligatori</a:t>
            </a:r>
            <a:endParaRPr/>
          </a:p>
        </p:txBody>
      </p:sp>
      <p:pic>
        <p:nvPicPr>
          <p:cNvPr id="95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40" y="1772640"/>
            <a:ext cx="5549400" cy="41997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ransition spd="slow" advTm="10000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611640" y="1196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L’importanza di essere visti</a:t>
            </a:r>
            <a:endParaRPr/>
          </a:p>
        </p:txBody>
      </p:sp>
      <p:pic>
        <p:nvPicPr>
          <p:cNvPr id="97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2000" y="2205000"/>
            <a:ext cx="2392560" cy="3217680"/>
          </a:xfrm>
          <a:prstGeom prst="rect">
            <a:avLst/>
          </a:prstGeom>
          <a:ln w="9360">
            <a:noFill/>
          </a:ln>
        </p:spPr>
      </p:pic>
      <p:sp>
        <p:nvSpPr>
          <p:cNvPr id="98" name="CustomShape 2"/>
          <p:cNvSpPr/>
          <p:nvPr/>
        </p:nvSpPr>
        <p:spPr>
          <a:xfrm>
            <a:off x="827640" y="2205000"/>
            <a:ext cx="4608000" cy="3168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SzPct val="25000"/>
              <a:buFont typeface="Wingdings" charset="2"/>
              <a:buChar char=""/>
            </a:pPr>
            <a:r>
              <a:rPr lang="it-IT" sz="2400">
                <a:solidFill>
                  <a:srgbClr val="254061"/>
                </a:solidFill>
                <a:latin typeface="Calibri"/>
              </a:rPr>
              <a:t>Le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luci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 b="1">
                <a:solidFill>
                  <a:srgbClr val="FF0000"/>
                </a:solidFill>
                <a:latin typeface="Calibri"/>
              </a:rPr>
              <a:t>devono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essere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accese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prima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che faccia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buio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ed in caso di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scarsa visibilità</a:t>
            </a:r>
            <a:endParaRPr/>
          </a:p>
          <a:p>
            <a:pPr>
              <a:lnSpc>
                <a:spcPct val="100000"/>
              </a:lnSpc>
              <a:buSzPct val="25000"/>
              <a:buFont typeface="Wingdings" charset="2"/>
              <a:buChar char=""/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Il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giubbotto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o le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bretelle riflettenti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 b="1">
                <a:solidFill>
                  <a:srgbClr val="FF0000"/>
                </a:solidFill>
                <a:latin typeface="Calibri"/>
              </a:rPr>
              <a:t>devono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essere indossate: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fuori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dai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centri abitati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negli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orari seral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i, nell’impegnare un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tratto di galleria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539640" y="1124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Tutti in pista...</a:t>
            </a:r>
            <a:endParaRPr/>
          </a:p>
        </p:txBody>
      </p:sp>
      <p:sp>
        <p:nvSpPr>
          <p:cNvPr id="100" name="CustomShape 2"/>
          <p:cNvSpPr/>
          <p:nvPr/>
        </p:nvSpPr>
        <p:spPr>
          <a:xfrm>
            <a:off x="251640" y="2061000"/>
            <a:ext cx="5472360" cy="3168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SzPct val="25000"/>
              <a:buFont typeface="Wingdings" charset="2"/>
              <a:buChar char=""/>
            </a:pPr>
            <a:r>
              <a:rPr lang="it-IT" sz="2400">
                <a:solidFill>
                  <a:srgbClr val="254061"/>
                </a:solidFill>
                <a:latin typeface="Calibri"/>
              </a:rPr>
              <a:t>I ciclisti </a:t>
            </a:r>
            <a:r>
              <a:rPr lang="it-IT" sz="2400" b="1">
                <a:solidFill>
                  <a:srgbClr val="FF0000"/>
                </a:solidFill>
                <a:latin typeface="Calibri"/>
              </a:rPr>
              <a:t>non devono circolare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sui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marciapiedi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o sugli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spazi riservati ai pedoni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ma utilizzare le piste a loro riservate, quando presenti</a:t>
            </a:r>
            <a:endParaRPr/>
          </a:p>
          <a:p>
            <a:pPr>
              <a:lnSpc>
                <a:spcPct val="100000"/>
              </a:lnSpc>
              <a:buSzPct val="25000"/>
              <a:buFont typeface="Wingdings" charset="2"/>
              <a:buChar char=""/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In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assenza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di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pista ciclabile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devono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circolare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il più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vicino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possibile al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margine della carreggiata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anche quando la strada è libera</a:t>
            </a:r>
            <a:endParaRPr/>
          </a:p>
        </p:txBody>
      </p:sp>
      <p:pic>
        <p:nvPicPr>
          <p:cNvPr id="101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6000" y="1989000"/>
            <a:ext cx="2664360" cy="34556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ransition spd="slow" advTm="10000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539640" y="1196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Tutti in fila...</a:t>
            </a:r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323640" y="2061000"/>
            <a:ext cx="5472360" cy="3534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SzPct val="25000"/>
              <a:buFont typeface="Wingdings" charset="2"/>
              <a:buChar char=""/>
            </a:pPr>
            <a:r>
              <a:rPr lang="it-IT" sz="2400" b="1" u="sng">
                <a:solidFill>
                  <a:srgbClr val="254061"/>
                </a:solidFill>
                <a:latin typeface="Calibri"/>
              </a:rPr>
              <a:t>In centro abitato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: si deve procedere su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unica fila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in tutti i casi in cui le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condizioni della circolazione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lo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richiedano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e , comunque,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mai affiancati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in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numero superiore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a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due</a:t>
            </a:r>
            <a:endParaRPr/>
          </a:p>
          <a:p>
            <a:pPr>
              <a:lnSpc>
                <a:spcPct val="100000"/>
              </a:lnSpc>
              <a:buSzPct val="25000"/>
              <a:buFont typeface="Wingdings" charset="2"/>
              <a:buChar char=""/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 b="1" u="sng">
                <a:solidFill>
                  <a:srgbClr val="254061"/>
                </a:solidFill>
                <a:latin typeface="Calibri"/>
              </a:rPr>
              <a:t>Fuori dal centro abitato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: si deve procede su un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unica fila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a meno che uno dei ciclisti sia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un minore di 10 anni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proceda sulla destra dell’altro</a:t>
            </a:r>
            <a:endParaRPr/>
          </a:p>
        </p:txBody>
      </p:sp>
      <p:pic>
        <p:nvPicPr>
          <p:cNvPr id="104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8000" y="2133000"/>
            <a:ext cx="2628000" cy="34556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ransition spd="slow" advTm="10000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683640" y="1268640"/>
            <a:ext cx="7920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...attenti a non creare situazioni di pericolo...</a:t>
            </a:r>
            <a:endParaRPr/>
          </a:p>
        </p:txBody>
      </p:sp>
      <p:sp>
        <p:nvSpPr>
          <p:cNvPr id="106" name="CustomShape 2"/>
          <p:cNvSpPr/>
          <p:nvPr/>
        </p:nvSpPr>
        <p:spPr>
          <a:xfrm>
            <a:off x="323640" y="2493000"/>
            <a:ext cx="4320000" cy="2722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 Evitare sempre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lungo il percorso,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scarti improvvisi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movimenti a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zig-zag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che possono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intralciare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o creare situazioni di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pericolo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per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se stessi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o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per gli altri</a:t>
            </a:r>
            <a:endParaRPr/>
          </a:p>
        </p:txBody>
      </p:sp>
      <p:pic>
        <p:nvPicPr>
          <p:cNvPr id="107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4000" y="2277000"/>
            <a:ext cx="3619080" cy="30960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ransition spd="slow" advTm="10000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1043640" y="2637000"/>
            <a:ext cx="3888000" cy="21380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800">
                <a:solidFill>
                  <a:srgbClr val="254061"/>
                </a:solidFill>
                <a:latin typeface="Calibri"/>
              </a:rPr>
              <a:t>L’intenzioni di </a:t>
            </a:r>
            <a:r>
              <a:rPr lang="it-IT" sz="2800" b="1">
                <a:solidFill>
                  <a:srgbClr val="254061"/>
                </a:solidFill>
                <a:latin typeface="Calibri"/>
              </a:rPr>
              <a:t>svoltare</a:t>
            </a:r>
            <a:r>
              <a:rPr lang="it-IT" sz="2800">
                <a:solidFill>
                  <a:srgbClr val="254061"/>
                </a:solidFill>
                <a:latin typeface="Calibri"/>
              </a:rPr>
              <a:t> deve essere </a:t>
            </a:r>
            <a:r>
              <a:rPr lang="it-IT" sz="2800" b="1">
                <a:solidFill>
                  <a:srgbClr val="254061"/>
                </a:solidFill>
                <a:latin typeface="Calibri"/>
              </a:rPr>
              <a:t>segnalata</a:t>
            </a:r>
            <a:r>
              <a:rPr lang="it-IT" sz="2800">
                <a:solidFill>
                  <a:srgbClr val="254061"/>
                </a:solidFill>
                <a:latin typeface="Calibri"/>
              </a:rPr>
              <a:t> sporgendo </a:t>
            </a:r>
            <a:r>
              <a:rPr lang="it-IT" sz="2800" b="1">
                <a:solidFill>
                  <a:srgbClr val="254061"/>
                </a:solidFill>
                <a:latin typeface="Calibri"/>
              </a:rPr>
              <a:t>lateralmente</a:t>
            </a:r>
            <a:r>
              <a:rPr lang="it-IT" sz="2800">
                <a:solidFill>
                  <a:srgbClr val="254061"/>
                </a:solidFill>
                <a:latin typeface="Calibri"/>
              </a:rPr>
              <a:t> un </a:t>
            </a:r>
            <a:r>
              <a:rPr lang="it-IT" sz="2800" b="1">
                <a:solidFill>
                  <a:srgbClr val="254061"/>
                </a:solidFill>
                <a:latin typeface="Calibri"/>
              </a:rPr>
              <a:t>braccio</a:t>
            </a:r>
            <a:endParaRPr/>
          </a:p>
        </p:txBody>
      </p:sp>
      <p:pic>
        <p:nvPicPr>
          <p:cNvPr id="109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8000" y="2061000"/>
            <a:ext cx="2520000" cy="3841560"/>
          </a:xfrm>
          <a:prstGeom prst="rect">
            <a:avLst/>
          </a:prstGeom>
          <a:ln w="9360"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683640" y="1268640"/>
            <a:ext cx="7920360" cy="849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...attenti a non creare situazioni di pericolo...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7640" y="3573000"/>
            <a:ext cx="2631960" cy="2376000"/>
          </a:xfrm>
          <a:prstGeom prst="rect">
            <a:avLst/>
          </a:prstGeom>
          <a:ln w="9360">
            <a:noFill/>
          </a:ln>
        </p:spPr>
      </p:pic>
      <p:sp>
        <p:nvSpPr>
          <p:cNvPr id="112" name="CustomShape 1"/>
          <p:cNvSpPr/>
          <p:nvPr/>
        </p:nvSpPr>
        <p:spPr>
          <a:xfrm>
            <a:off x="1187640" y="2061000"/>
            <a:ext cx="3096000" cy="1406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Il ciclista </a:t>
            </a:r>
            <a:r>
              <a:rPr lang="it-IT" sz="2400" b="1">
                <a:solidFill>
                  <a:srgbClr val="FF0000"/>
                </a:solidFill>
                <a:latin typeface="Calibri"/>
              </a:rPr>
              <a:t>deve avere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libero uso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delle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man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 e delle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braccia</a:t>
            </a:r>
            <a:endParaRPr/>
          </a:p>
        </p:txBody>
      </p:sp>
      <p:sp>
        <p:nvSpPr>
          <p:cNvPr id="113" name="CustomShape 2"/>
          <p:cNvSpPr/>
          <p:nvPr/>
        </p:nvSpPr>
        <p:spPr>
          <a:xfrm>
            <a:off x="4500000" y="4149000"/>
            <a:ext cx="3168000" cy="967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...e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reggere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il manubrio almeno con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una mano</a:t>
            </a:r>
            <a:endParaRPr/>
          </a:p>
        </p:txBody>
      </p:sp>
      <p:pic>
        <p:nvPicPr>
          <p:cNvPr id="114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2560" y="1989000"/>
            <a:ext cx="2314440" cy="2108520"/>
          </a:xfrm>
          <a:prstGeom prst="rect">
            <a:avLst/>
          </a:prstGeom>
          <a:ln w="9360">
            <a:noFill/>
          </a:ln>
        </p:spPr>
      </p:pic>
      <p:sp>
        <p:nvSpPr>
          <p:cNvPr id="115" name="Line 3"/>
          <p:cNvSpPr/>
          <p:nvPr/>
        </p:nvSpPr>
        <p:spPr>
          <a:xfrm>
            <a:off x="5076000" y="1772640"/>
            <a:ext cx="2880360" cy="22323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16" name="Line 4"/>
          <p:cNvSpPr/>
          <p:nvPr/>
        </p:nvSpPr>
        <p:spPr>
          <a:xfrm flipH="1">
            <a:off x="5184720" y="1772640"/>
            <a:ext cx="2499840" cy="217512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17" name="Line 5"/>
          <p:cNvSpPr/>
          <p:nvPr/>
        </p:nvSpPr>
        <p:spPr>
          <a:xfrm>
            <a:off x="1331640" y="3645000"/>
            <a:ext cx="2664000" cy="216000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18" name="Line 6"/>
          <p:cNvSpPr/>
          <p:nvPr/>
        </p:nvSpPr>
        <p:spPr>
          <a:xfrm flipH="1">
            <a:off x="1432080" y="3645000"/>
            <a:ext cx="2312280" cy="21045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19" name="TextShape 7"/>
          <p:cNvSpPr txBox="1"/>
          <p:nvPr/>
        </p:nvSpPr>
        <p:spPr>
          <a:xfrm>
            <a:off x="683640" y="1268640"/>
            <a:ext cx="7920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...attenti a non creare situazioni di pericolo...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1187640" y="2277000"/>
            <a:ext cx="3096000" cy="1406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 b="1">
                <a:solidFill>
                  <a:srgbClr val="FF0000"/>
                </a:solidFill>
                <a:latin typeface="Calibri"/>
              </a:rPr>
              <a:t>È vietato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trainare, farsi trainare, condurre animali</a:t>
            </a:r>
            <a:endParaRPr/>
          </a:p>
        </p:txBody>
      </p:sp>
      <p:pic>
        <p:nvPicPr>
          <p:cNvPr id="121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0560" y="1819080"/>
            <a:ext cx="2131560" cy="2067840"/>
          </a:xfrm>
          <a:prstGeom prst="rect">
            <a:avLst/>
          </a:prstGeom>
          <a:ln w="9360">
            <a:noFill/>
          </a:ln>
        </p:spPr>
      </p:pic>
      <p:sp>
        <p:nvSpPr>
          <p:cNvPr id="122" name="Line 2"/>
          <p:cNvSpPr/>
          <p:nvPr/>
        </p:nvSpPr>
        <p:spPr>
          <a:xfrm>
            <a:off x="5148000" y="1700640"/>
            <a:ext cx="2520000" cy="23043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23" name="Line 3"/>
          <p:cNvSpPr/>
          <p:nvPr/>
        </p:nvSpPr>
        <p:spPr>
          <a:xfrm flipH="1">
            <a:off x="5243040" y="1700640"/>
            <a:ext cx="2187360" cy="224532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pic>
        <p:nvPicPr>
          <p:cNvPr id="12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1640" y="3933000"/>
            <a:ext cx="2608560" cy="1911600"/>
          </a:xfrm>
          <a:prstGeom prst="rect">
            <a:avLst/>
          </a:prstGeom>
          <a:ln w="9360">
            <a:noFill/>
          </a:ln>
        </p:spPr>
      </p:pic>
      <p:sp>
        <p:nvSpPr>
          <p:cNvPr id="125" name="CustomShape 4"/>
          <p:cNvSpPr/>
          <p:nvPr/>
        </p:nvSpPr>
        <p:spPr>
          <a:xfrm>
            <a:off x="4428000" y="4293000"/>
            <a:ext cx="3888000" cy="1406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 b="1">
                <a:solidFill>
                  <a:srgbClr val="FF0000"/>
                </a:solidFill>
                <a:latin typeface="Calibri"/>
              </a:rPr>
              <a:t>È vietato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trasportare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oggetti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non solidamente assicurati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e che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sporgano oltre 50 cm</a:t>
            </a:r>
            <a:endParaRPr/>
          </a:p>
        </p:txBody>
      </p:sp>
      <p:sp>
        <p:nvSpPr>
          <p:cNvPr id="126" name="TextShape 5"/>
          <p:cNvSpPr txBox="1"/>
          <p:nvPr/>
        </p:nvSpPr>
        <p:spPr>
          <a:xfrm>
            <a:off x="683640" y="1268640"/>
            <a:ext cx="7920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...attenti a non creare situazioni di pericolo...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611640" y="1845000"/>
            <a:ext cx="3960000" cy="3601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 b="1">
                <a:solidFill>
                  <a:srgbClr val="FF0000"/>
                </a:solidFill>
                <a:latin typeface="Calibri"/>
              </a:rPr>
              <a:t>È consentito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il trasporto di un bambino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fino a 8 anni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a due condizioni: </a:t>
            </a:r>
            <a:endParaRPr/>
          </a:p>
          <a:p>
            <a:pPr>
              <a:lnSpc>
                <a:spcPct val="120000"/>
              </a:lnSpc>
              <a:buSzPct val="25000"/>
              <a:buFont typeface="Arial"/>
              <a:buChar char="•"/>
            </a:pPr>
            <a:r>
              <a:rPr lang="it-IT" sz="2400">
                <a:solidFill>
                  <a:srgbClr val="254061"/>
                </a:solidFill>
                <a:latin typeface="Calibri"/>
              </a:rPr>
              <a:t>che il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conducente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sia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maggiorenne</a:t>
            </a:r>
            <a:endParaRPr/>
          </a:p>
          <a:p>
            <a:pPr>
              <a:lnSpc>
                <a:spcPct val="120000"/>
              </a:lnSpc>
              <a:buSzPct val="25000"/>
              <a:buFont typeface="Arial"/>
              <a:buChar char="•"/>
            </a:pPr>
            <a:r>
              <a:rPr lang="it-IT" sz="2400">
                <a:solidFill>
                  <a:srgbClr val="254061"/>
                </a:solidFill>
                <a:latin typeface="Calibri"/>
              </a:rPr>
              <a:t>che il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bambino sia assicurato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con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idonea attrezzatura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</a:t>
            </a:r>
            <a:endParaRPr/>
          </a:p>
        </p:txBody>
      </p:sp>
      <p:pic>
        <p:nvPicPr>
          <p:cNvPr id="128" name="Picture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8000" y="2565000"/>
            <a:ext cx="3603240" cy="2389680"/>
          </a:xfrm>
          <a:prstGeom prst="rect">
            <a:avLst/>
          </a:prstGeom>
          <a:ln>
            <a:noFill/>
          </a:ln>
        </p:spPr>
      </p:pic>
      <p:sp>
        <p:nvSpPr>
          <p:cNvPr id="129" name="Line 2"/>
          <p:cNvSpPr/>
          <p:nvPr/>
        </p:nvSpPr>
        <p:spPr>
          <a:xfrm>
            <a:off x="4932000" y="2348640"/>
            <a:ext cx="3600360" cy="27363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30" name="Line 3"/>
          <p:cNvSpPr/>
          <p:nvPr/>
        </p:nvSpPr>
        <p:spPr>
          <a:xfrm flipH="1">
            <a:off x="5067720" y="2348640"/>
            <a:ext cx="3124800" cy="26661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31" name="TextShape 4"/>
          <p:cNvSpPr txBox="1"/>
          <p:nvPr/>
        </p:nvSpPr>
        <p:spPr>
          <a:xfrm>
            <a:off x="683640" y="1268640"/>
            <a:ext cx="7920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...attenti a non creare situazioni di pericolo...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467640" y="2133000"/>
            <a:ext cx="6264360" cy="3619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 b="1">
                <a:solidFill>
                  <a:srgbClr val="FF0000"/>
                </a:solidFill>
                <a:latin typeface="Calibri"/>
              </a:rPr>
              <a:t>È consentito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il trasporto di un bambino:</a:t>
            </a:r>
            <a:endParaRPr/>
          </a:p>
          <a:p>
            <a:pPr>
              <a:lnSpc>
                <a:spcPct val="120000"/>
              </a:lnSpc>
              <a:buSzPct val="25000"/>
              <a:buFont typeface="Wingdings" charset="2"/>
              <a:buChar char=""/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Tra il manubrio ed il conducente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: unicamente per il trasporto di bambini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fino a 15kg</a:t>
            </a:r>
            <a:endParaRPr/>
          </a:p>
          <a:p>
            <a:pPr>
              <a:lnSpc>
                <a:spcPct val="120000"/>
              </a:lnSpc>
            </a:pPr>
            <a:endParaRPr/>
          </a:p>
          <a:p>
            <a:pPr>
              <a:lnSpc>
                <a:spcPct val="120000"/>
              </a:lnSpc>
              <a:buSzPct val="25000"/>
              <a:buFont typeface="Wingdings" charset="2"/>
              <a:buChar char=""/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Posteriormente al conducente: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per bambini di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qualunque massa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fino a 8 anni, rispettando il peso indicato nel seggiolino</a:t>
            </a:r>
            <a:endParaRPr/>
          </a:p>
        </p:txBody>
      </p:sp>
      <p:pic>
        <p:nvPicPr>
          <p:cNvPr id="133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9400" y="4437000"/>
            <a:ext cx="1470600" cy="1470600"/>
          </a:xfrm>
          <a:prstGeom prst="rect">
            <a:avLst/>
          </a:prstGeom>
          <a:ln>
            <a:noFill/>
          </a:ln>
        </p:spPr>
      </p:pic>
      <p:pic>
        <p:nvPicPr>
          <p:cNvPr id="134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60360" y="2070720"/>
            <a:ext cx="1372680" cy="1673640"/>
          </a:xfrm>
          <a:prstGeom prst="rect">
            <a:avLst/>
          </a:prstGeom>
          <a:ln w="9360">
            <a:noFill/>
          </a:ln>
        </p:spPr>
      </p:pic>
      <p:sp>
        <p:nvSpPr>
          <p:cNvPr id="135" name="TextShape 2"/>
          <p:cNvSpPr txBox="1"/>
          <p:nvPr/>
        </p:nvSpPr>
        <p:spPr>
          <a:xfrm>
            <a:off x="683640" y="1268640"/>
            <a:ext cx="7920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...attenti a non creare situazioni di pericolo...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611640" y="1124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...e non creare situazioni di pericolo...</a:t>
            </a:r>
            <a:endParaRPr/>
          </a:p>
        </p:txBody>
      </p:sp>
      <p:sp>
        <p:nvSpPr>
          <p:cNvPr id="137" name="CustomShape 2"/>
          <p:cNvSpPr/>
          <p:nvPr/>
        </p:nvSpPr>
        <p:spPr>
          <a:xfrm>
            <a:off x="539640" y="2349000"/>
            <a:ext cx="3312000" cy="3162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Come per i veicoli a motore anche in bicicletta </a:t>
            </a:r>
            <a:r>
              <a:rPr lang="it-IT" sz="2400" b="1">
                <a:solidFill>
                  <a:srgbClr val="FF0000"/>
                </a:solidFill>
                <a:latin typeface="Calibri"/>
              </a:rPr>
              <a:t>non è consentito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utilizzare apparecchi radiotelefonici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o usare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cuffie sonore</a:t>
            </a:r>
            <a:endParaRPr/>
          </a:p>
        </p:txBody>
      </p:sp>
      <p:pic>
        <p:nvPicPr>
          <p:cNvPr id="138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6000" y="1917000"/>
            <a:ext cx="2016000" cy="2016000"/>
          </a:xfrm>
          <a:prstGeom prst="rect">
            <a:avLst/>
          </a:prstGeom>
          <a:ln>
            <a:noFill/>
          </a:ln>
        </p:spPr>
      </p:pic>
      <p:sp>
        <p:nvSpPr>
          <p:cNvPr id="139" name="Line 3"/>
          <p:cNvSpPr/>
          <p:nvPr/>
        </p:nvSpPr>
        <p:spPr>
          <a:xfrm>
            <a:off x="4067640" y="1700640"/>
            <a:ext cx="2592360" cy="23763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40" name="Line 4"/>
          <p:cNvSpPr/>
          <p:nvPr/>
        </p:nvSpPr>
        <p:spPr>
          <a:xfrm flipH="1">
            <a:off x="4165560" y="1700640"/>
            <a:ext cx="2250000" cy="23151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pic>
        <p:nvPicPr>
          <p:cNvPr id="141" name="Pictur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0360" y="3429000"/>
            <a:ext cx="1607400" cy="2531160"/>
          </a:xfrm>
          <a:prstGeom prst="rect">
            <a:avLst/>
          </a:prstGeom>
          <a:ln w="9360">
            <a:noFill/>
          </a:ln>
        </p:spPr>
      </p:pic>
      <p:sp>
        <p:nvSpPr>
          <p:cNvPr id="142" name="Line 5"/>
          <p:cNvSpPr/>
          <p:nvPr/>
        </p:nvSpPr>
        <p:spPr>
          <a:xfrm>
            <a:off x="5868000" y="3573000"/>
            <a:ext cx="2592360" cy="216000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43" name="Line 6"/>
          <p:cNvSpPr/>
          <p:nvPr/>
        </p:nvSpPr>
        <p:spPr>
          <a:xfrm flipH="1">
            <a:off x="5965920" y="3573000"/>
            <a:ext cx="2249640" cy="210456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</p:spTree>
  </p:cSld>
  <p:clrMapOvr>
    <a:masterClrMapping/>
  </p:clrMapOvr>
  <p:transition spd="slow" advTm="10000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827640" y="1124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...rispettando la segnaletica...</a:t>
            </a:r>
            <a:endParaRPr/>
          </a:p>
        </p:txBody>
      </p:sp>
      <p:sp>
        <p:nvSpPr>
          <p:cNvPr id="145" name="CustomShape 2"/>
          <p:cNvSpPr/>
          <p:nvPr/>
        </p:nvSpPr>
        <p:spPr>
          <a:xfrm>
            <a:off x="251640" y="2205000"/>
            <a:ext cx="3960000" cy="3138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FF0000"/>
                </a:solidFill>
                <a:latin typeface="Calibri"/>
              </a:rPr>
              <a:t>Usa le zebre!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Nei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grossi incroci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, dove il traffico è intenso, e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in condizioni di scarsa visibiltà è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meglio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non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rischiare e </a:t>
            </a:r>
            <a:r>
              <a:rPr lang="it-IT" sz="2400" b="1">
                <a:solidFill>
                  <a:srgbClr val="FF0000"/>
                </a:solidFill>
                <a:latin typeface="Calibri"/>
              </a:rPr>
              <a:t>scendere dalla bici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per utilizzare</a:t>
            </a:r>
            <a:endParaRPr/>
          </a:p>
          <a:p>
            <a:pPr>
              <a:lnSpc>
                <a:spcPct val="100000"/>
              </a:lnSpc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gli attraversamenti pedonali.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</a:t>
            </a:r>
            <a:endParaRPr/>
          </a:p>
        </p:txBody>
      </p:sp>
      <p:pic>
        <p:nvPicPr>
          <p:cNvPr id="146" name="Picture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6000" y="2277000"/>
            <a:ext cx="3931920" cy="29520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ransition spd="slow" advTm="10000">
    <p:diamond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539640" y="1196640"/>
            <a:ext cx="7344360" cy="71964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...rispettando la segnaletica...</a:t>
            </a:r>
            <a:endParaRPr/>
          </a:p>
        </p:txBody>
      </p:sp>
      <p:sp>
        <p:nvSpPr>
          <p:cNvPr id="148" name="CustomShape 2"/>
          <p:cNvSpPr/>
          <p:nvPr/>
        </p:nvSpPr>
        <p:spPr>
          <a:xfrm>
            <a:off x="827640" y="1845000"/>
            <a:ext cx="3672000" cy="2650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 b="1">
                <a:solidFill>
                  <a:srgbClr val="254061"/>
                </a:solidFill>
                <a:latin typeface="Calibri"/>
              </a:rPr>
              <a:t>Attraversamento ciclopedonale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In un attraversamento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come quello in figura è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consentito il passaggio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dei pedoni e dei ciclisti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in sella alla bicicletta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.</a:t>
            </a:r>
            <a:endParaRPr/>
          </a:p>
        </p:txBody>
      </p:sp>
      <p:pic>
        <p:nvPicPr>
          <p:cNvPr id="149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0000" y="1989000"/>
            <a:ext cx="2592000" cy="2212200"/>
          </a:xfrm>
          <a:prstGeom prst="rect">
            <a:avLst/>
          </a:prstGeom>
          <a:ln w="9360">
            <a:noFill/>
          </a:ln>
        </p:spPr>
      </p:pic>
      <p:sp>
        <p:nvSpPr>
          <p:cNvPr id="150" name="CustomShape 3"/>
          <p:cNvSpPr/>
          <p:nvPr/>
        </p:nvSpPr>
        <p:spPr>
          <a:xfrm>
            <a:off x="2123640" y="4797000"/>
            <a:ext cx="3672000" cy="1187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Sulle normali striscie pedonali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non è consentito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attraversare in sella alla bici </a:t>
            </a:r>
            <a:endParaRPr/>
          </a:p>
        </p:txBody>
      </p:sp>
      <p:pic>
        <p:nvPicPr>
          <p:cNvPr id="151" name="Pictur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8000" y="4149000"/>
            <a:ext cx="1801440" cy="2185920"/>
          </a:xfrm>
          <a:prstGeom prst="rect">
            <a:avLst/>
          </a:prstGeom>
          <a:ln w="9360">
            <a:noFill/>
          </a:ln>
        </p:spPr>
      </p:pic>
      <p:sp>
        <p:nvSpPr>
          <p:cNvPr id="152" name="Line 4"/>
          <p:cNvSpPr/>
          <p:nvPr/>
        </p:nvSpPr>
        <p:spPr>
          <a:xfrm>
            <a:off x="5724000" y="4365000"/>
            <a:ext cx="2088360" cy="158400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  <p:sp>
        <p:nvSpPr>
          <p:cNvPr id="153" name="Line 5"/>
          <p:cNvSpPr/>
          <p:nvPr/>
        </p:nvSpPr>
        <p:spPr>
          <a:xfrm flipH="1">
            <a:off x="5802840" y="4365000"/>
            <a:ext cx="1812240" cy="154332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</p:sp>
    </p:spTree>
  </p:cSld>
  <p:clrMapOvr>
    <a:masterClrMapping/>
  </p:clrMapOvr>
  <p:transition spd="slow" advTm="10000">
    <p:diamond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755640" y="1052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...rispettando la segnaletica...</a:t>
            </a:r>
            <a:endParaRPr/>
          </a:p>
        </p:txBody>
      </p:sp>
      <p:pic>
        <p:nvPicPr>
          <p:cNvPr id="155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6000" y="2277000"/>
            <a:ext cx="3561840" cy="3238200"/>
          </a:xfrm>
          <a:prstGeom prst="rect">
            <a:avLst/>
          </a:prstGeom>
          <a:ln w="9360">
            <a:noFill/>
          </a:ln>
        </p:spPr>
      </p:pic>
      <p:sp>
        <p:nvSpPr>
          <p:cNvPr id="156" name="CustomShape 2"/>
          <p:cNvSpPr/>
          <p:nvPr/>
        </p:nvSpPr>
        <p:spPr>
          <a:xfrm>
            <a:off x="755640" y="2349000"/>
            <a:ext cx="3456000" cy="3016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Il ciclista è tenuto a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rispettare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 i </a:t>
            </a:r>
            <a:r>
              <a:rPr lang="it-IT" sz="2400" b="1">
                <a:solidFill>
                  <a:srgbClr val="254061"/>
                </a:solidFill>
                <a:latin typeface="Calibri"/>
              </a:rPr>
              <a:t>sensi unici </a:t>
            </a:r>
            <a:r>
              <a:rPr lang="it-IT" sz="2400">
                <a:solidFill>
                  <a:srgbClr val="254061"/>
                </a:solidFill>
                <a:latin typeface="Calibri"/>
              </a:rPr>
              <a:t>di marcia.</a:t>
            </a:r>
            <a:endParaRPr/>
          </a:p>
          <a:p>
            <a:pPr>
              <a:lnSpc>
                <a:spcPct val="100000"/>
              </a:lnSpc>
            </a:pPr>
            <a:r>
              <a:rPr lang="it-IT" sz="2400">
                <a:solidFill>
                  <a:srgbClr val="254061"/>
                </a:solidFill>
                <a:latin typeface="Calibri"/>
              </a:rPr>
              <a:t>Nelle strade a senso unico è possibile transitare in doppio senso solo se ciò è indicato da apposita segnaletica verticale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640" y="1772640"/>
            <a:ext cx="1142640" cy="1142640"/>
          </a:xfrm>
          <a:prstGeom prst="rect">
            <a:avLst/>
          </a:prstGeom>
          <a:ln>
            <a:noFill/>
          </a:ln>
        </p:spPr>
      </p:pic>
      <p:pic>
        <p:nvPicPr>
          <p:cNvPr id="158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1640" y="2853000"/>
            <a:ext cx="1142640" cy="1142640"/>
          </a:xfrm>
          <a:prstGeom prst="rect">
            <a:avLst/>
          </a:prstGeom>
          <a:ln>
            <a:noFill/>
          </a:ln>
        </p:spPr>
      </p:pic>
      <p:pic>
        <p:nvPicPr>
          <p:cNvPr id="159" name="Pictur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640" y="3933000"/>
            <a:ext cx="1142640" cy="1142640"/>
          </a:xfrm>
          <a:prstGeom prst="rect">
            <a:avLst/>
          </a:prstGeom>
          <a:ln>
            <a:noFill/>
          </a:ln>
        </p:spPr>
      </p:pic>
      <p:pic>
        <p:nvPicPr>
          <p:cNvPr id="160" name="Pictur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51640" y="4797000"/>
            <a:ext cx="1142640" cy="1142640"/>
          </a:xfrm>
          <a:prstGeom prst="rect">
            <a:avLst/>
          </a:prstGeom>
          <a:ln>
            <a:noFill/>
          </a:ln>
        </p:spPr>
      </p:pic>
      <p:sp>
        <p:nvSpPr>
          <p:cNvPr id="161" name="CustomShape 1"/>
          <p:cNvSpPr/>
          <p:nvPr/>
        </p:nvSpPr>
        <p:spPr>
          <a:xfrm>
            <a:off x="1763640" y="2113560"/>
            <a:ext cx="396000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002060"/>
                </a:solidFill>
                <a:latin typeface="Calibri"/>
              </a:rPr>
              <a:t>Inizio pista ciclabile separata</a:t>
            </a:r>
            <a:endParaRPr/>
          </a:p>
        </p:txBody>
      </p:sp>
      <p:sp>
        <p:nvSpPr>
          <p:cNvPr id="162" name="CustomShape 2"/>
          <p:cNvSpPr/>
          <p:nvPr/>
        </p:nvSpPr>
        <p:spPr>
          <a:xfrm>
            <a:off x="3348000" y="3193560"/>
            <a:ext cx="393516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002060"/>
                </a:solidFill>
                <a:latin typeface="Calibri"/>
              </a:rPr>
              <a:t>Fine pista ciclabile separata</a:t>
            </a:r>
            <a:endParaRPr/>
          </a:p>
        </p:txBody>
      </p:sp>
      <p:sp>
        <p:nvSpPr>
          <p:cNvPr id="163" name="CustomShape 3"/>
          <p:cNvSpPr/>
          <p:nvPr/>
        </p:nvSpPr>
        <p:spPr>
          <a:xfrm>
            <a:off x="1763640" y="4273560"/>
            <a:ext cx="583236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002060"/>
                </a:solidFill>
                <a:latin typeface="Calibri"/>
              </a:rPr>
              <a:t>Inizio pista ciclabile contigua al marciapiede</a:t>
            </a:r>
            <a:endParaRPr/>
          </a:p>
        </p:txBody>
      </p:sp>
      <p:sp>
        <p:nvSpPr>
          <p:cNvPr id="164" name="CustomShape 4"/>
          <p:cNvSpPr/>
          <p:nvPr/>
        </p:nvSpPr>
        <p:spPr>
          <a:xfrm>
            <a:off x="3348000" y="5137920"/>
            <a:ext cx="579564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002060"/>
                </a:solidFill>
                <a:latin typeface="Calibri"/>
              </a:rPr>
              <a:t>Inizio pista ciclabile contigua al marciapiede</a:t>
            </a:r>
            <a:endParaRPr/>
          </a:p>
        </p:txBody>
      </p:sp>
      <p:sp>
        <p:nvSpPr>
          <p:cNvPr id="165" name="TextShape 5"/>
          <p:cNvSpPr txBox="1"/>
          <p:nvPr/>
        </p:nvSpPr>
        <p:spPr>
          <a:xfrm>
            <a:off x="755640" y="1052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...riconoscendo la segnaletica...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2699640" y="2205000"/>
            <a:ext cx="525636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002060"/>
                </a:solidFill>
                <a:latin typeface="Calibri"/>
              </a:rPr>
              <a:t>Inizio percorso promiscuo ciclopedonale</a:t>
            </a:r>
            <a:endParaRPr/>
          </a:p>
        </p:txBody>
      </p:sp>
      <p:sp>
        <p:nvSpPr>
          <p:cNvPr id="167" name="CustomShape 2"/>
          <p:cNvSpPr/>
          <p:nvPr/>
        </p:nvSpPr>
        <p:spPr>
          <a:xfrm>
            <a:off x="3276000" y="3357000"/>
            <a:ext cx="511236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002060"/>
                </a:solidFill>
                <a:latin typeface="Calibri"/>
              </a:rPr>
              <a:t>Fine percorso promiscuo ciclopedonale</a:t>
            </a:r>
            <a:endParaRPr/>
          </a:p>
        </p:txBody>
      </p:sp>
      <p:sp>
        <p:nvSpPr>
          <p:cNvPr id="168" name="CustomShape 3"/>
          <p:cNvSpPr/>
          <p:nvPr/>
        </p:nvSpPr>
        <p:spPr>
          <a:xfrm>
            <a:off x="2555640" y="4941000"/>
            <a:ext cx="4979520" cy="45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>
                <a:solidFill>
                  <a:srgbClr val="002060"/>
                </a:solidFill>
                <a:latin typeface="Calibri"/>
              </a:rPr>
              <a:t>Attraversamento ciclabile</a:t>
            </a:r>
            <a:endParaRPr/>
          </a:p>
        </p:txBody>
      </p:sp>
      <p:pic>
        <p:nvPicPr>
          <p:cNvPr id="169" name="Picture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640" y="1917000"/>
            <a:ext cx="1142640" cy="1142640"/>
          </a:xfrm>
          <a:prstGeom prst="rect">
            <a:avLst/>
          </a:prstGeom>
          <a:ln>
            <a:noFill/>
          </a:ln>
        </p:spPr>
      </p:pic>
      <p:pic>
        <p:nvPicPr>
          <p:cNvPr id="170" name="Picture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1640" y="3078000"/>
            <a:ext cx="1142640" cy="1142640"/>
          </a:xfrm>
          <a:prstGeom prst="rect">
            <a:avLst/>
          </a:prstGeom>
          <a:ln>
            <a:noFill/>
          </a:ln>
        </p:spPr>
      </p:pic>
      <p:pic>
        <p:nvPicPr>
          <p:cNvPr id="171" name="Picture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7640" y="4581000"/>
            <a:ext cx="1142640" cy="1142640"/>
          </a:xfrm>
          <a:prstGeom prst="rect">
            <a:avLst/>
          </a:prstGeom>
          <a:ln>
            <a:noFill/>
          </a:ln>
        </p:spPr>
      </p:pic>
      <p:sp>
        <p:nvSpPr>
          <p:cNvPr id="172" name="TextShape 4"/>
          <p:cNvSpPr txBox="1"/>
          <p:nvPr/>
        </p:nvSpPr>
        <p:spPr>
          <a:xfrm>
            <a:off x="755640" y="1052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200" b="1">
                <a:solidFill>
                  <a:srgbClr val="254061"/>
                </a:solidFill>
                <a:latin typeface="Calibri"/>
              </a:rPr>
              <a:t>...riconoscendo la segnaletica...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611640" y="1196640"/>
            <a:ext cx="7344360" cy="849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3600" b="1">
                <a:solidFill>
                  <a:srgbClr val="254061"/>
                </a:solidFill>
                <a:latin typeface="Calibri"/>
              </a:rPr>
              <a:t>...utilizzando il casco?</a:t>
            </a:r>
            <a:endParaRPr/>
          </a:p>
        </p:txBody>
      </p:sp>
      <p:sp>
        <p:nvSpPr>
          <p:cNvPr id="174" name="CustomShape 2"/>
          <p:cNvSpPr/>
          <p:nvPr/>
        </p:nvSpPr>
        <p:spPr>
          <a:xfrm>
            <a:off x="179640" y="1124640"/>
            <a:ext cx="4824000" cy="601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20000"/>
              </a:lnSpc>
            </a:pPr>
            <a:r>
              <a:rPr lang="it-IT" sz="2800">
                <a:solidFill>
                  <a:srgbClr val="254061"/>
                </a:solidFill>
                <a:latin typeface="Calibri"/>
              </a:rPr>
              <a:t> </a:t>
            </a:r>
            <a:endParaRPr/>
          </a:p>
        </p:txBody>
      </p:sp>
      <p:sp>
        <p:nvSpPr>
          <p:cNvPr id="175" name="CustomShape 3"/>
          <p:cNvSpPr/>
          <p:nvPr/>
        </p:nvSpPr>
        <p:spPr>
          <a:xfrm>
            <a:off x="2051640" y="2133000"/>
            <a:ext cx="4968360" cy="2576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20000"/>
              </a:lnSpc>
            </a:pPr>
            <a:r>
              <a:rPr lang="it-IT" sz="2800">
                <a:solidFill>
                  <a:srgbClr val="254061"/>
                </a:solidFill>
                <a:latin typeface="Calibri"/>
              </a:rPr>
              <a:t>Il casco </a:t>
            </a:r>
            <a:r>
              <a:rPr lang="it-IT" sz="2800" b="1">
                <a:solidFill>
                  <a:srgbClr val="254061"/>
                </a:solidFill>
                <a:latin typeface="Calibri"/>
              </a:rPr>
              <a:t>non è obbligatorio</a:t>
            </a:r>
            <a:r>
              <a:rPr lang="it-IT" sz="2800">
                <a:solidFill>
                  <a:srgbClr val="254061"/>
                </a:solidFill>
                <a:latin typeface="Calibri"/>
              </a:rPr>
              <a:t>!</a:t>
            </a:r>
            <a:endParaRPr/>
          </a:p>
          <a:p>
            <a:pPr algn="ctr">
              <a:lnSpc>
                <a:spcPct val="120000"/>
              </a:lnSpc>
            </a:pPr>
            <a:r>
              <a:rPr lang="it-IT" sz="3600" b="1">
                <a:solidFill>
                  <a:srgbClr val="FF0000"/>
                </a:solidFill>
                <a:latin typeface="Calibri"/>
              </a:rPr>
              <a:t>Ma... </a:t>
            </a:r>
            <a:endParaRPr/>
          </a:p>
          <a:p>
            <a:pPr algn="ctr">
              <a:lnSpc>
                <a:spcPct val="120000"/>
              </a:lnSpc>
            </a:pPr>
            <a:r>
              <a:rPr lang="it-IT" sz="3600" b="1">
                <a:solidFill>
                  <a:srgbClr val="FF0000"/>
                </a:solidFill>
                <a:latin typeface="Calibri"/>
              </a:rPr>
              <a:t>prima di usare le gambe,</a:t>
            </a:r>
            <a:endParaRPr/>
          </a:p>
          <a:p>
            <a:pPr algn="ctr">
              <a:lnSpc>
                <a:spcPct val="120000"/>
              </a:lnSpc>
            </a:pPr>
            <a:r>
              <a:rPr lang="it-IT" sz="3600" b="1">
                <a:solidFill>
                  <a:srgbClr val="FF0000"/>
                </a:solidFill>
                <a:latin typeface="Calibri"/>
              </a:rPr>
              <a:t> usa la testa;</a:t>
            </a:r>
            <a:endParaRPr/>
          </a:p>
        </p:txBody>
      </p:sp>
      <p:pic>
        <p:nvPicPr>
          <p:cNvPr id="176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640" y="2133000"/>
            <a:ext cx="1523520" cy="1552320"/>
          </a:xfrm>
          <a:prstGeom prst="rect">
            <a:avLst/>
          </a:prstGeom>
          <a:ln>
            <a:noFill/>
          </a:ln>
        </p:spPr>
      </p:pic>
      <p:pic>
        <p:nvPicPr>
          <p:cNvPr id="177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8360" y="3357000"/>
            <a:ext cx="1904760" cy="2533320"/>
          </a:xfrm>
          <a:prstGeom prst="rect">
            <a:avLst/>
          </a:prstGeom>
          <a:ln>
            <a:noFill/>
          </a:ln>
        </p:spPr>
      </p:pic>
      <p:pic>
        <p:nvPicPr>
          <p:cNvPr id="178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5640" y="3933000"/>
            <a:ext cx="1872000" cy="1963440"/>
          </a:xfrm>
          <a:prstGeom prst="rect">
            <a:avLst/>
          </a:prstGeom>
          <a:ln>
            <a:noFill/>
          </a:ln>
        </p:spPr>
      </p:pic>
      <p:sp>
        <p:nvSpPr>
          <p:cNvPr id="179" name="CustomShape 4"/>
          <p:cNvSpPr/>
          <p:nvPr/>
        </p:nvSpPr>
        <p:spPr>
          <a:xfrm>
            <a:off x="3204000" y="4725000"/>
            <a:ext cx="3312000" cy="60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20000"/>
              </a:lnSpc>
            </a:pPr>
            <a:r>
              <a:rPr lang="it-IT" sz="2800" b="1">
                <a:solidFill>
                  <a:srgbClr val="FF0000"/>
                </a:solidFill>
                <a:latin typeface="Calibri"/>
              </a:rPr>
              <a:t> mettiti il casco!</a:t>
            </a:r>
            <a:endParaRPr/>
          </a:p>
        </p:txBody>
      </p:sp>
    </p:spTree>
  </p:cSld>
  <p:clrMapOvr>
    <a:masterClrMapping/>
  </p:clrMapOvr>
  <p:transition spd="slow" advTm="10000">
    <p:diamond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</Words>
  <Application>Microsoft Office PowerPoint</Application>
  <PresentationFormat>Presentazione su schermo (4:3)</PresentationFormat>
  <Paragraphs>69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18</vt:i4>
      </vt:variant>
    </vt:vector>
  </HeadingPairs>
  <TitlesOfParts>
    <vt:vector size="20" baseType="lpstr">
      <vt:lpstr>Office Theme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Valued Gateway Customer</cp:lastModifiedBy>
  <cp:revision>1</cp:revision>
  <dcterms:modified xsi:type="dcterms:W3CDTF">2017-05-03T12:19:30Z</dcterms:modified>
</cp:coreProperties>
</file>