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9"/>
  </p:notesMasterIdLst>
  <p:handoutMasterIdLst>
    <p:handoutMasterId r:id="rId10"/>
  </p:handoutMasterIdLst>
  <p:sldIdLst>
    <p:sldId id="462" r:id="rId2"/>
    <p:sldId id="463" r:id="rId3"/>
    <p:sldId id="464" r:id="rId4"/>
    <p:sldId id="465" r:id="rId5"/>
    <p:sldId id="466" r:id="rId6"/>
    <p:sldId id="474" r:id="rId7"/>
    <p:sldId id="475" r:id="rId8"/>
  </p:sldIdLst>
  <p:sldSz cx="9144000" cy="6858000" type="screen4x3"/>
  <p:notesSz cx="6797675" cy="98726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07" autoAdjust="0"/>
    <p:restoredTop sz="97503" autoAdjust="0"/>
  </p:normalViewPr>
  <p:slideViewPr>
    <p:cSldViewPr>
      <p:cViewPr varScale="1">
        <p:scale>
          <a:sx n="102" d="100"/>
          <a:sy n="102" d="100"/>
        </p:scale>
        <p:origin x="208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49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3307" y="-96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12" cy="494028"/>
          </a:xfrm>
          <a:prstGeom prst="rect">
            <a:avLst/>
          </a:prstGeom>
        </p:spPr>
        <p:txBody>
          <a:bodyPr vert="horz" lIns="91129" tIns="45564" rIns="91129" bIns="455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375" y="0"/>
            <a:ext cx="2945712" cy="494028"/>
          </a:xfrm>
          <a:prstGeom prst="rect">
            <a:avLst/>
          </a:prstGeom>
        </p:spPr>
        <p:txBody>
          <a:bodyPr vert="horz" lIns="91129" tIns="45564" rIns="91129" bIns="4556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6D12E0-7245-4153-9D31-7234D546FC21}" type="datetimeFigureOut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7058"/>
            <a:ext cx="2945712" cy="494027"/>
          </a:xfrm>
          <a:prstGeom prst="rect">
            <a:avLst/>
          </a:prstGeom>
        </p:spPr>
        <p:txBody>
          <a:bodyPr vert="horz" lIns="91129" tIns="45564" rIns="91129" bIns="455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375" y="9377058"/>
            <a:ext cx="2945712" cy="494027"/>
          </a:xfrm>
          <a:prstGeom prst="rect">
            <a:avLst/>
          </a:prstGeom>
        </p:spPr>
        <p:txBody>
          <a:bodyPr vert="horz" lIns="91129" tIns="45564" rIns="91129" bIns="4556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ADFAE5C-DFE5-418B-BF57-59FBEE76FF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35362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12" cy="494028"/>
          </a:xfrm>
          <a:prstGeom prst="rect">
            <a:avLst/>
          </a:prstGeom>
        </p:spPr>
        <p:txBody>
          <a:bodyPr vert="horz" lIns="91129" tIns="45564" rIns="91129" bIns="455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375" y="0"/>
            <a:ext cx="2945712" cy="494028"/>
          </a:xfrm>
          <a:prstGeom prst="rect">
            <a:avLst/>
          </a:prstGeom>
        </p:spPr>
        <p:txBody>
          <a:bodyPr vert="horz" lIns="91129" tIns="45564" rIns="91129" bIns="4556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06A4E9-E936-464D-85AE-86BE0F0ABA18}" type="datetimeFigureOut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9" tIns="45564" rIns="91129" bIns="45564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292" y="4689318"/>
            <a:ext cx="5439092" cy="4443092"/>
          </a:xfrm>
          <a:prstGeom prst="rect">
            <a:avLst/>
          </a:prstGeom>
        </p:spPr>
        <p:txBody>
          <a:bodyPr vert="horz" lIns="91129" tIns="45564" rIns="91129" bIns="45564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058"/>
            <a:ext cx="2945712" cy="494027"/>
          </a:xfrm>
          <a:prstGeom prst="rect">
            <a:avLst/>
          </a:prstGeom>
        </p:spPr>
        <p:txBody>
          <a:bodyPr vert="horz" lIns="91129" tIns="45564" rIns="91129" bIns="455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375" y="9377058"/>
            <a:ext cx="2945712" cy="494027"/>
          </a:xfrm>
          <a:prstGeom prst="rect">
            <a:avLst/>
          </a:prstGeom>
        </p:spPr>
        <p:txBody>
          <a:bodyPr vert="horz" lIns="91129" tIns="45564" rIns="91129" bIns="4556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982E069-31B1-43B5-A23C-F2DC304E4C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20774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830B73-4AA7-445F-A508-E5D9F07152B6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6029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2D2A2F-A468-441F-B7C1-AD1500B4DC33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9815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0EFF89-C6EC-4098-9160-8B0005D11AA7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1273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2816CC-13D2-4030-A3DE-B51BB5144697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8741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3ACF19-1297-46A8-8CB2-037477BF94C2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2187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3ACF19-1297-46A8-8CB2-037477BF94C2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9104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3ACF19-1297-46A8-8CB2-037477BF94C2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175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0ED7F-449F-4DEE-B23A-1FBE546ED5DC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76460-ED33-4F51-BEE5-8E16A61226D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1695D-CF57-427C-8796-A8000DDF8244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00E6A-1FA1-4F41-A6C1-BECABBD64E8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DFDC3-008E-42EE-A713-455F42AF3C56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816E2-F78F-4C68-BB1A-C21AFAA8716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697AF-B375-4289-B48A-872C448C3E6E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7FDBE-0121-4584-AB0D-B5CF67BFAB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60466-B99F-4B04-9DAD-58617145AB35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C8D88-1509-4BF5-8480-5016FEA48DB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3B0BD-0373-481D-A8FB-4861809030D8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1A959-151C-41DA-B2BA-78190DAB7A1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F501-47A2-49F7-AD54-4B2B31B10851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B3F17-51F9-4B29-87B3-AE6FE456432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CAA90-98BC-4199-AC56-F429DB27B8EE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E35F0-2428-4832-B130-776254A195A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5FB65-BCB8-49AD-A1D4-2DC4BEAD2C8A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145C2-F253-4F29-B279-C88706C1C07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0C018-4E33-45FC-9246-34AF519D16E4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C2340-42AA-4FD5-9419-344B90B8719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1130D-4F0E-458C-8127-794A6FBC78E6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67342-3219-4B78-8DC1-20FF9C3FC9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DA39A7-7D1C-406F-9417-097201B8FBD9}" type="datetime1">
              <a:rPr lang="it-IT"/>
              <a:pPr>
                <a:defRPr/>
              </a:pPr>
              <a:t>02/08/2018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48327B-5049-405C-9517-DBD30265F7B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288" y="1125538"/>
            <a:ext cx="8137525" cy="55435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it-IT" sz="1800" i="1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it-IT" sz="1800" i="1" dirty="0">
                <a:solidFill>
                  <a:schemeClr val="tx1"/>
                </a:solidFill>
              </a:rPr>
              <a:t>	</a:t>
            </a:r>
            <a:r>
              <a:rPr lang="it-IT" sz="2000" b="1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PIACERE E IL DOVERE DI UNA GUIDA SICURA</a:t>
            </a:r>
          </a:p>
          <a:p>
            <a:pPr eaLnBrk="1" hangingPunct="1">
              <a:lnSpc>
                <a:spcPct val="90000"/>
              </a:lnSpc>
            </a:pPr>
            <a:endParaRPr lang="it-IT" sz="20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Progetto</a:t>
            </a:r>
          </a:p>
          <a:p>
            <a:pPr eaLnBrk="1" hangingPunct="1">
              <a:lnSpc>
                <a:spcPct val="120000"/>
              </a:lnSpc>
            </a:pP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dedicato alla riduzione dell’ incidentalità stradale dei lavoratori nella mobilità professionale e sistematica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</a:p>
          <a:p>
            <a:pPr eaLnBrk="1" hangingPunct="1">
              <a:lnSpc>
                <a:spcPct val="90000"/>
              </a:lnSpc>
            </a:pPr>
            <a:r>
              <a:rPr lang="it-IT" sz="29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AZIENDE</a:t>
            </a:r>
            <a:r>
              <a:rPr lang="it-IT" sz="2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 eaLnBrk="1" hangingPunct="1">
              <a:lnSpc>
                <a:spcPct val="90000"/>
              </a:lnSpc>
            </a:pPr>
            <a:r>
              <a:rPr lang="it-IT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 PUBBLICI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sede sul territorio lombardo</a:t>
            </a:r>
          </a:p>
          <a:p>
            <a:pPr eaLnBrk="1" hangingPunct="1">
              <a:lnSpc>
                <a:spcPct val="90000"/>
              </a:lnSpc>
            </a:pPr>
            <a:endParaRPr lang="it-IT" sz="26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it-IT" sz="1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it-IT" sz="2000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it-IT" sz="1600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it-IT" sz="2600" i="1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it-IT" sz="2600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15362" name="Picture 2" descr="ac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15888"/>
            <a:ext cx="10080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33375"/>
            <a:ext cx="22479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115888"/>
            <a:ext cx="27368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04250" y="6356350"/>
            <a:ext cx="360363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288" y="1125538"/>
            <a:ext cx="8137525" cy="55435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endParaRPr lang="it-IT" sz="2000" b="1" dirty="0">
              <a:solidFill>
                <a:schemeClr val="tx1"/>
              </a:solidFill>
              <a:latin typeface="Tahoma" pitchFamily="34" charset="0"/>
            </a:endParaRPr>
          </a:p>
          <a:p>
            <a:pPr lvl="0" eaLnBrk="1" hangingPunct="1">
              <a:lnSpc>
                <a:spcPct val="90000"/>
              </a:lnSpc>
            </a:pPr>
            <a:r>
              <a:rPr lang="it-IT" sz="2000" b="1" i="1" u="sng" dirty="0">
                <a:solidFill>
                  <a:srgbClr val="FF0000"/>
                </a:solidFill>
              </a:rPr>
              <a:t>IL PIACERE E IL DOVERE DI UNA GUIDA SICURA</a:t>
            </a:r>
          </a:p>
          <a:p>
            <a:pPr eaLnBrk="1" hangingPunct="1"/>
            <a:endParaRPr lang="it-IT" sz="240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it-IT" sz="2400" dirty="0">
                <a:solidFill>
                  <a:schemeClr val="tx1"/>
                </a:solidFill>
                <a:latin typeface="Arial" charset="0"/>
              </a:rPr>
              <a:t>Il Progetto/Iniziativa </a:t>
            </a:r>
            <a:endParaRPr lang="it-IT" sz="2400" i="1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it-IT" sz="2400" dirty="0">
                <a:solidFill>
                  <a:schemeClr val="tx1"/>
                </a:solidFill>
                <a:latin typeface="Arial" charset="0"/>
              </a:rPr>
              <a:t>è stato riconosciuto  dal  </a:t>
            </a:r>
            <a:r>
              <a:rPr lang="it-IT" sz="2400" b="1" dirty="0">
                <a:solidFill>
                  <a:schemeClr val="tx1"/>
                </a:solidFill>
                <a:latin typeface="Arial" charset="0"/>
              </a:rPr>
              <a:t>MINISTERO </a:t>
            </a:r>
          </a:p>
          <a:p>
            <a:pPr eaLnBrk="1" hangingPunct="1">
              <a:lnSpc>
                <a:spcPct val="120000"/>
              </a:lnSpc>
            </a:pPr>
            <a:r>
              <a:rPr lang="it-IT" sz="2400" b="1" dirty="0">
                <a:solidFill>
                  <a:schemeClr val="tx1"/>
                </a:solidFill>
                <a:latin typeface="Arial" charset="0"/>
              </a:rPr>
              <a:t>delle INFRASTRUTTURE  e dei TRASPORTI</a:t>
            </a:r>
            <a:r>
              <a:rPr lang="it-IT" sz="2400" i="1" dirty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120000"/>
              </a:lnSpc>
            </a:pPr>
            <a:r>
              <a:rPr lang="it-IT" sz="2400" dirty="0">
                <a:solidFill>
                  <a:schemeClr val="tx1"/>
                </a:solidFill>
                <a:latin typeface="Arial" charset="0"/>
              </a:rPr>
              <a:t>tra le  </a:t>
            </a:r>
            <a:r>
              <a:rPr lang="it-IT" sz="2400" b="1" dirty="0">
                <a:solidFill>
                  <a:schemeClr val="tx1"/>
                </a:solidFill>
                <a:latin typeface="Arial" charset="0"/>
              </a:rPr>
              <a:t>“BUONE PRATICHE</a:t>
            </a:r>
            <a:r>
              <a:rPr lang="it-IT" sz="2400" b="1" i="1" dirty="0">
                <a:solidFill>
                  <a:schemeClr val="tx1"/>
                </a:solidFill>
                <a:latin typeface="Arial" charset="0"/>
              </a:rPr>
              <a:t>”</a:t>
            </a:r>
            <a:r>
              <a:rPr lang="it-IT" sz="2400" i="1" dirty="0">
                <a:solidFill>
                  <a:schemeClr val="tx1"/>
                </a:solidFill>
                <a:latin typeface="Arial" charset="0"/>
              </a:rPr>
              <a:t>  </a:t>
            </a:r>
            <a:r>
              <a:rPr lang="it-IT" sz="2400" dirty="0">
                <a:solidFill>
                  <a:schemeClr val="tx1"/>
                </a:solidFill>
                <a:latin typeface="Arial" charset="0"/>
              </a:rPr>
              <a:t>a livello nazionale</a:t>
            </a:r>
          </a:p>
          <a:p>
            <a:pPr eaLnBrk="1" hangingPunct="1">
              <a:lnSpc>
                <a:spcPct val="120000"/>
              </a:lnSpc>
            </a:pPr>
            <a:r>
              <a:rPr lang="it-IT" sz="2400" dirty="0">
                <a:solidFill>
                  <a:schemeClr val="tx1"/>
                </a:solidFill>
                <a:latin typeface="Arial" charset="0"/>
              </a:rPr>
              <a:t> per il miglioramento  della sicurezza stradale</a:t>
            </a:r>
            <a:endParaRPr lang="it-IT" sz="290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endParaRPr lang="it-IT" sz="1800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/>
            <a:endParaRPr lang="it-IT" sz="2000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/>
            <a:endParaRPr lang="it-IT" sz="1600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/>
            <a:endParaRPr lang="it-IT" sz="2600" i="1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/>
            <a:endParaRPr lang="it-IT" sz="2600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17410" name="Picture 2" descr="ac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15888"/>
            <a:ext cx="10080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33375"/>
            <a:ext cx="22479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115888"/>
            <a:ext cx="27368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04250" y="6356350"/>
            <a:ext cx="360363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1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29849"/>
            <a:ext cx="22479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288" y="1125538"/>
            <a:ext cx="8137525" cy="55435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hangingPunct="1">
              <a:lnSpc>
                <a:spcPct val="90000"/>
              </a:lnSpc>
            </a:pPr>
            <a:endParaRPr lang="it-IT" sz="2000" b="1" i="1" u="sng" dirty="0">
              <a:solidFill>
                <a:srgbClr val="FF0000"/>
              </a:solidFill>
            </a:endParaRPr>
          </a:p>
          <a:p>
            <a:pPr lvl="0" eaLnBrk="1" hangingPunct="1">
              <a:lnSpc>
                <a:spcPct val="90000"/>
              </a:lnSpc>
            </a:pPr>
            <a:r>
              <a:rPr lang="it-IT" sz="2000" b="1" i="1" u="sng" dirty="0">
                <a:solidFill>
                  <a:srgbClr val="FF0000"/>
                </a:solidFill>
              </a:rPr>
              <a:t>IL PIACERE E IL DOVERE DI UNA GUIDA SICURA</a:t>
            </a:r>
          </a:p>
          <a:p>
            <a:pPr lvl="0" eaLnBrk="1" hangingPunct="1"/>
            <a:endParaRPr lang="it-IT" sz="2400" dirty="0">
              <a:solidFill>
                <a:prstClr val="black"/>
              </a:solidFill>
              <a:latin typeface="Arial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it-IT" sz="2800" i="1" dirty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it-IT" sz="2400" dirty="0">
                <a:solidFill>
                  <a:schemeClr val="tx1"/>
                </a:solidFill>
                <a:latin typeface="Arial" charset="0"/>
              </a:rPr>
              <a:t>Nasce dalla collaborazione tra</a:t>
            </a:r>
          </a:p>
          <a:p>
            <a:pPr eaLnBrk="1" hangingPunct="1">
              <a:lnSpc>
                <a:spcPct val="120000"/>
              </a:lnSpc>
            </a:pPr>
            <a:r>
              <a:rPr lang="it-IT" sz="2800" b="1" dirty="0">
                <a:solidFill>
                  <a:schemeClr val="tx1"/>
                </a:solidFill>
                <a:latin typeface="Arial" charset="0"/>
              </a:rPr>
              <a:t>Regione Lombardia </a:t>
            </a:r>
          </a:p>
          <a:p>
            <a:pPr eaLnBrk="1" hangingPunct="1">
              <a:lnSpc>
                <a:spcPct val="120000"/>
              </a:lnSpc>
            </a:pPr>
            <a:r>
              <a:rPr lang="it-IT" sz="2800" b="1" dirty="0">
                <a:solidFill>
                  <a:schemeClr val="tx1"/>
                </a:solidFill>
                <a:latin typeface="Arial" charset="0"/>
              </a:rPr>
              <a:t>Automobile Club Milano e INAIL Lombardia</a:t>
            </a:r>
            <a:r>
              <a:rPr lang="it-IT" sz="2400" b="1" dirty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120000"/>
              </a:lnSpc>
            </a:pPr>
            <a:r>
              <a:rPr lang="it-IT" sz="2400" dirty="0">
                <a:solidFill>
                  <a:schemeClr val="tx1"/>
                </a:solidFill>
                <a:latin typeface="Arial" charset="0"/>
              </a:rPr>
              <a:t>nell’ambito di un Protocollo d’Intesa</a:t>
            </a:r>
          </a:p>
          <a:p>
            <a:pPr eaLnBrk="1" hangingPunct="1"/>
            <a:r>
              <a:rPr lang="it-IT" sz="2400" dirty="0">
                <a:solidFill>
                  <a:schemeClr val="tx1"/>
                </a:solidFill>
                <a:latin typeface="Arial" charset="0"/>
              </a:rPr>
              <a:t>sottoscritto dai tre Enti</a:t>
            </a:r>
          </a:p>
          <a:p>
            <a:pPr eaLnBrk="1" hangingPunct="1"/>
            <a:r>
              <a:rPr lang="it-IT" sz="2400" dirty="0">
                <a:solidFill>
                  <a:schemeClr val="tx1"/>
                </a:solidFill>
                <a:latin typeface="Arial" charset="0"/>
              </a:rPr>
              <a:t>per</a:t>
            </a:r>
          </a:p>
          <a:p>
            <a:pPr eaLnBrk="1" hangingPunct="1"/>
            <a:r>
              <a:rPr lang="it-IT" sz="2400" dirty="0">
                <a:solidFill>
                  <a:schemeClr val="tx1"/>
                </a:solidFill>
                <a:latin typeface="Arial" charset="0"/>
              </a:rPr>
              <a:t> la realizzazione di progetti sulla sicurezza stradale.</a:t>
            </a:r>
          </a:p>
          <a:p>
            <a:pPr eaLnBrk="1" hangingPunct="1"/>
            <a:endParaRPr lang="it-IT" sz="240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endParaRPr lang="it-IT" sz="3100" i="1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/>
            <a:endParaRPr lang="it-IT" sz="3100" i="1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/>
            <a:endParaRPr lang="it-IT" sz="3100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19458" name="Picture 2" descr="ac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15888"/>
            <a:ext cx="10080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33375"/>
            <a:ext cx="22479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115888"/>
            <a:ext cx="27368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04250" y="6356350"/>
            <a:ext cx="360363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288" y="1125538"/>
            <a:ext cx="8137525" cy="55435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hangingPunct="1">
              <a:lnSpc>
                <a:spcPct val="90000"/>
              </a:lnSpc>
            </a:pPr>
            <a:endParaRPr lang="it-IT" sz="2200" b="1" i="1" u="sng" dirty="0">
              <a:solidFill>
                <a:srgbClr val="FF0000"/>
              </a:solidFill>
            </a:endParaRPr>
          </a:p>
          <a:p>
            <a:pPr lvl="0" eaLnBrk="1" hangingPunct="1">
              <a:lnSpc>
                <a:spcPct val="90000"/>
              </a:lnSpc>
            </a:pPr>
            <a:r>
              <a:rPr lang="it-IT" sz="2200" b="1" i="1" u="sng" dirty="0">
                <a:solidFill>
                  <a:srgbClr val="FF0000"/>
                </a:solidFill>
              </a:rPr>
              <a:t>IL PIACERE E IL DOVERE DI UNA GUIDA SICURA</a:t>
            </a:r>
          </a:p>
          <a:p>
            <a:pPr eaLnBrk="1" hangingPunct="1"/>
            <a:endParaRPr lang="it-IT" sz="1600" b="1" dirty="0">
              <a:solidFill>
                <a:schemeClr val="tx1"/>
              </a:solidFill>
              <a:latin typeface="Tahoma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Arial" charset="0"/>
              </a:rPr>
              <a:t> Il progetto è rivolto a lavoratori e a gruppi di soggetti particolarmente esposti al rischio di incidente stradale nel territorio regionale. 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Arial" charset="0"/>
              </a:rPr>
              <a:t> Vede la realizzazione di un incontro informativo e di comunicazione presso aziende private e pubbliche.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Arial" charset="0"/>
              </a:rPr>
              <a:t> Ai partecipanti viene distribuito materiale didattico informativo.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Arial" charset="0"/>
              </a:rPr>
              <a:t>Alcuni partecipanti partecipano successivamente ad un corso pratico di guida sicura.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Arial" charset="0"/>
              </a:rPr>
              <a:t>L’incontro è totalmente gratuito per le aziende.</a:t>
            </a:r>
          </a:p>
          <a:p>
            <a:pPr eaLnBrk="1" hangingPunct="1">
              <a:lnSpc>
                <a:spcPct val="120000"/>
              </a:lnSpc>
            </a:pPr>
            <a:endParaRPr lang="it-IT" sz="2000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1506" name="Picture 2" descr="ac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15888"/>
            <a:ext cx="10080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33375"/>
            <a:ext cx="22479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115888"/>
            <a:ext cx="27368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04250" y="6356350"/>
            <a:ext cx="360363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288" y="1125538"/>
            <a:ext cx="8137525" cy="55435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</a:pPr>
            <a:endParaRPr lang="it-IT" sz="3700" b="1" dirty="0">
              <a:solidFill>
                <a:schemeClr val="tx1"/>
              </a:solidFill>
              <a:latin typeface="Tahoma" pitchFamily="34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endParaRPr lang="it-IT" sz="3700" b="1" dirty="0">
              <a:solidFill>
                <a:schemeClr val="tx1"/>
              </a:solidFill>
              <a:latin typeface="Tahoma" pitchFamily="34" charset="0"/>
            </a:endParaRPr>
          </a:p>
          <a:p>
            <a:pPr marL="609600" indent="-609600" eaLnBrk="1" hangingPunct="1">
              <a:lnSpc>
                <a:spcPct val="110000"/>
              </a:lnSpc>
            </a:pPr>
            <a:r>
              <a:rPr lang="it-IT" sz="2000" dirty="0">
                <a:solidFill>
                  <a:schemeClr val="tx1"/>
                </a:solidFill>
                <a:latin typeface="Arial" charset="0"/>
              </a:rPr>
              <a:t>L’INCONTRO in azienda (di circa 2 ore) è articolato in più parti:</a:t>
            </a:r>
          </a:p>
          <a:p>
            <a:pPr marL="609600" indent="-609600" algn="just" eaLnBrk="1" hangingPunct="1">
              <a:lnSpc>
                <a:spcPct val="110000"/>
              </a:lnSpc>
            </a:pPr>
            <a:r>
              <a:rPr lang="it-IT" sz="2000" dirty="0">
                <a:solidFill>
                  <a:schemeClr val="tx1"/>
                </a:solidFill>
                <a:latin typeface="Arial" charset="0"/>
              </a:rPr>
              <a:t>     - </a:t>
            </a:r>
            <a:r>
              <a:rPr lang="it-IT" sz="1200" dirty="0">
                <a:solidFill>
                  <a:schemeClr val="tx1"/>
                </a:solidFill>
                <a:latin typeface="Arial" charset="0"/>
              </a:rPr>
              <a:t> Illustrazione dei contenuti, delle competenze presenti e delle risorse finanziarie messe a disposizione da INAIL e da Regione Lombardia. L’importanza degli incontri e della situazione: auto/sicurezza/vita.</a:t>
            </a:r>
          </a:p>
          <a:p>
            <a:pPr marL="609600" indent="-609600" algn="just" eaLnBrk="1" hangingPunct="1">
              <a:lnSpc>
                <a:spcPct val="110000"/>
              </a:lnSpc>
            </a:pPr>
            <a:r>
              <a:rPr lang="it-IT" sz="1200" dirty="0">
                <a:solidFill>
                  <a:schemeClr val="tx1"/>
                </a:solidFill>
                <a:latin typeface="Arial" charset="0"/>
              </a:rPr>
              <a:t>              </a:t>
            </a:r>
            <a:r>
              <a:rPr lang="it-IT" sz="1200" b="1" dirty="0">
                <a:solidFill>
                  <a:schemeClr val="tx1"/>
                </a:solidFill>
                <a:latin typeface="Arial" charset="0"/>
              </a:rPr>
              <a:t>Nascita dell’automobile e del problema sicurezza: le statistiche e i costi sociali dell’incidentalità.</a:t>
            </a:r>
          </a:p>
          <a:p>
            <a:pPr marL="609600" indent="-609600" algn="just" eaLnBrk="1" hangingPunct="1">
              <a:lnSpc>
                <a:spcPct val="110000"/>
              </a:lnSpc>
            </a:pPr>
            <a:r>
              <a:rPr lang="it-IT" sz="1200" dirty="0">
                <a:solidFill>
                  <a:schemeClr val="tx1"/>
                </a:solidFill>
                <a:latin typeface="Arial" charset="0"/>
              </a:rPr>
              <a:t>       </a:t>
            </a:r>
            <a:r>
              <a:rPr lang="it-IT" sz="1200" b="1" dirty="0">
                <a:solidFill>
                  <a:schemeClr val="tx1"/>
                </a:solidFill>
                <a:latin typeface="Arial" charset="0"/>
              </a:rPr>
              <a:t>-     Il Veicolo</a:t>
            </a:r>
            <a:r>
              <a:rPr lang="it-IT" sz="1200" dirty="0">
                <a:solidFill>
                  <a:schemeClr val="tx1"/>
                </a:solidFill>
                <a:latin typeface="Arial" charset="0"/>
              </a:rPr>
              <a:t>: come deve essere mantenuto un veicolo in sicurezza, nuovi ausili alla guida, posizione corretta del guidatore</a:t>
            </a:r>
          </a:p>
          <a:p>
            <a:pPr marL="609600" indent="-609600" algn="just" eaLnBrk="1" hangingPunct="1">
              <a:lnSpc>
                <a:spcPct val="110000"/>
              </a:lnSpc>
            </a:pPr>
            <a:r>
              <a:rPr lang="it-IT" sz="1200" dirty="0">
                <a:solidFill>
                  <a:schemeClr val="tx1"/>
                </a:solidFill>
                <a:latin typeface="Arial" charset="0"/>
              </a:rPr>
              <a:t>       -     </a:t>
            </a:r>
            <a:r>
              <a:rPr lang="it-IT" sz="1200" b="1" dirty="0">
                <a:solidFill>
                  <a:schemeClr val="tx1"/>
                </a:solidFill>
                <a:latin typeface="Arial" charset="0"/>
              </a:rPr>
              <a:t>Il Guidatore</a:t>
            </a:r>
            <a:r>
              <a:rPr lang="it-IT" sz="1200" dirty="0">
                <a:solidFill>
                  <a:schemeClr val="tx1"/>
                </a:solidFill>
                <a:latin typeface="Arial" charset="0"/>
              </a:rPr>
              <a:t>: il comportamento in condizioni fisiche ottimali e non ottimali. Condizioni psicofisiche, includendo la stanchezza, la corretta alimentazione, uso di alcol, farmaci, stupefacenti. Discorso sull’attenzione/guida distratta/uso del cellulare e altri dispositivi. Cinture di sicurezza e trasporto bambini.</a:t>
            </a:r>
          </a:p>
          <a:p>
            <a:pPr marL="609600" indent="-609600" algn="just" eaLnBrk="1" hangingPunct="1">
              <a:lnSpc>
                <a:spcPct val="110000"/>
              </a:lnSpc>
            </a:pPr>
            <a:r>
              <a:rPr lang="it-IT" sz="1200" dirty="0">
                <a:solidFill>
                  <a:schemeClr val="tx1"/>
                </a:solidFill>
                <a:latin typeface="Arial" charset="0"/>
              </a:rPr>
              <a:t>        - </a:t>
            </a:r>
            <a:r>
              <a:rPr lang="it-IT" sz="1200" b="1" dirty="0">
                <a:solidFill>
                  <a:schemeClr val="tx1"/>
                </a:solidFill>
                <a:latin typeface="Arial" charset="0"/>
              </a:rPr>
              <a:t>    Cosa dice la legge: </a:t>
            </a:r>
            <a:r>
              <a:rPr lang="it-IT" sz="1200" dirty="0">
                <a:solidFill>
                  <a:schemeClr val="tx1"/>
                </a:solidFill>
                <a:latin typeface="Arial" charset="0"/>
              </a:rPr>
              <a:t>approfondimenti trasversali riferiti alle conseguenze di comportamenti non consoni al Codice della Strada: responsabilità dei vari utenti della strada, diritti del trasportato, responsabilità verso i minori, utilizzo di mezzi non previsti dal Codice della Strada.</a:t>
            </a:r>
          </a:p>
          <a:p>
            <a:pPr marL="609600" indent="-609600" algn="just" eaLnBrk="1" hangingPunct="1">
              <a:lnSpc>
                <a:spcPct val="110000"/>
              </a:lnSpc>
            </a:pPr>
            <a:r>
              <a:rPr lang="it-IT" sz="1200" b="1" dirty="0">
                <a:solidFill>
                  <a:schemeClr val="tx1"/>
                </a:solidFill>
                <a:latin typeface="Arial" charset="0"/>
              </a:rPr>
              <a:t>	Eventuali approfondimenti sulla scatola nera e legge sull’omicidio stradale.</a:t>
            </a:r>
          </a:p>
          <a:p>
            <a:pPr algn="l" eaLnBrk="1" hangingPunct="1">
              <a:lnSpc>
                <a:spcPct val="110000"/>
              </a:lnSpc>
            </a:pPr>
            <a:r>
              <a:rPr lang="it-IT" sz="1200" dirty="0">
                <a:solidFill>
                  <a:schemeClr val="tx1"/>
                </a:solidFill>
                <a:latin typeface="Arial" charset="0"/>
              </a:rPr>
              <a:t>         </a:t>
            </a:r>
            <a:r>
              <a:rPr lang="it-IT" sz="1200" b="1" dirty="0">
                <a:solidFill>
                  <a:schemeClr val="tx1"/>
                </a:solidFill>
                <a:latin typeface="Arial" charset="0"/>
              </a:rPr>
              <a:t>-    Intervento  INAIL descrittivo degli aspetti assicurativi e delle principali norme da rispettare</a:t>
            </a:r>
          </a:p>
          <a:p>
            <a:pPr marL="609600" indent="-609600" eaLnBrk="1" hangingPunct="1">
              <a:lnSpc>
                <a:spcPct val="110000"/>
              </a:lnSpc>
              <a:buFontTx/>
              <a:buNone/>
            </a:pPr>
            <a:endParaRPr lang="it-IT" sz="2000" b="1" dirty="0">
              <a:solidFill>
                <a:schemeClr val="tx1"/>
              </a:solidFill>
              <a:latin typeface="Arial" charset="0"/>
            </a:endParaRPr>
          </a:p>
          <a:p>
            <a:pPr marL="609600" indent="-609600" eaLnBrk="1" hangingPunct="1">
              <a:lnSpc>
                <a:spcPct val="110000"/>
              </a:lnSpc>
              <a:buFontTx/>
              <a:buNone/>
            </a:pPr>
            <a:endParaRPr lang="it-IT" sz="2800" dirty="0">
              <a:solidFill>
                <a:schemeClr val="tx1"/>
              </a:solidFill>
            </a:endParaRPr>
          </a:p>
        </p:txBody>
      </p:sp>
      <p:pic>
        <p:nvPicPr>
          <p:cNvPr id="23554" name="Picture 2" descr="ac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15888"/>
            <a:ext cx="10080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25625"/>
            <a:ext cx="22479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224819"/>
            <a:ext cx="27368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04250" y="6356350"/>
            <a:ext cx="360363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1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4F9A829-222D-44BD-A2DF-296EABDA9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680" y="1556792"/>
            <a:ext cx="5712447" cy="5913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288" y="1125538"/>
            <a:ext cx="8137525" cy="55435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it-IT" sz="4000" u="sng" dirty="0"/>
          </a:p>
          <a:p>
            <a:r>
              <a:rPr lang="it-IT" sz="29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 SONO I RELATORI</a:t>
            </a:r>
            <a:r>
              <a:rPr lang="it-IT" sz="2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it-IT" sz="2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relatori sono esperti che si sono sempre occupati a diverso titolo di incidentalità stradale, in particolare, oltre a rappresentanti di ACM, INAIL e Regione Lombardia, faranno parte del gruppo illustri esponenti della Commissione Mobilità di ACM provenienti dal Politecnico di Milano, dall’Università di Pavia e da importanti studi legali di Milano.</a:t>
            </a:r>
          </a:p>
          <a:p>
            <a:r>
              <a:rPr lang="it-IT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L’importanza e la necessità di informare e comunicare su questo grave problema accomuna tutti i RELATORI, profondamente convinti che è fondamentale:</a:t>
            </a:r>
          </a:p>
          <a:p>
            <a:endParaRPr lang="it-IT" sz="4000" dirty="0"/>
          </a:p>
          <a:p>
            <a:r>
              <a:rPr lang="it-IT" sz="4000" b="1" dirty="0">
                <a:solidFill>
                  <a:srgbClr val="FF0000"/>
                </a:solidFill>
              </a:rPr>
              <a:t>INVESTIRE IN SICUREZZA </a:t>
            </a:r>
          </a:p>
          <a:p>
            <a:r>
              <a:rPr lang="it-IT" sz="4000" b="1" dirty="0">
                <a:solidFill>
                  <a:srgbClr val="FF0000"/>
                </a:solidFill>
              </a:rPr>
              <a:t>PERCHE’ LA PREVENZIONE NON E’ UN COSTO </a:t>
            </a:r>
          </a:p>
          <a:p>
            <a:r>
              <a:rPr lang="it-IT" sz="4000" b="1" dirty="0">
                <a:solidFill>
                  <a:srgbClr val="FF0000"/>
                </a:solidFill>
              </a:rPr>
              <a:t>MA UN VALORE!</a:t>
            </a:r>
          </a:p>
        </p:txBody>
      </p:sp>
      <p:pic>
        <p:nvPicPr>
          <p:cNvPr id="23554" name="Picture 2" descr="ac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15888"/>
            <a:ext cx="10080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25625"/>
            <a:ext cx="22479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224819"/>
            <a:ext cx="27368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04250" y="6356350"/>
            <a:ext cx="360363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1667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288" y="1175012"/>
            <a:ext cx="8137525" cy="55435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t-IT" altLang="it-IT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b="1" i="1" u="sng" dirty="0">
                <a:solidFill>
                  <a:srgbClr val="FF0000"/>
                </a:solidFill>
              </a:rPr>
              <a:t>IL PIACERE E IL DOVERE DI UNA GUIDA SICURA</a:t>
            </a:r>
          </a:p>
          <a:p>
            <a:endParaRPr lang="it-IT" altLang="it-IT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alt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IMPORTANZA E NECESSITA’</a:t>
            </a:r>
            <a:br>
              <a:rPr lang="it-IT" alt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FORMARE, INFORMARE E COMUNICARE</a:t>
            </a:r>
            <a:endParaRPr lang="it-IT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Materiale in distribuzione ai partecipanti:</a:t>
            </a:r>
          </a:p>
          <a:p>
            <a:endParaRPr lang="it-IT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it-I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chiavetta USB con il materiale presentato.</a:t>
            </a:r>
          </a:p>
        </p:txBody>
      </p:sp>
      <p:pic>
        <p:nvPicPr>
          <p:cNvPr id="23554" name="Picture 2" descr="ac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15888"/>
            <a:ext cx="10080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25625"/>
            <a:ext cx="22479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224819"/>
            <a:ext cx="27368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04250" y="6356350"/>
            <a:ext cx="360363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261458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12314</TotalTime>
  <Words>478</Words>
  <Application>Microsoft Office PowerPoint</Application>
  <PresentationFormat>Presentazione su schermo (4:3)</PresentationFormat>
  <Paragraphs>87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Tahoma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CASCO E MOTO</dc:title>
  <dc:creator>Nome utente</dc:creator>
  <cp:lastModifiedBy>Emanuela Bensi</cp:lastModifiedBy>
  <cp:revision>1210</cp:revision>
  <cp:lastPrinted>2018-04-10T13:46:58Z</cp:lastPrinted>
  <dcterms:created xsi:type="dcterms:W3CDTF">2012-04-17T11:03:15Z</dcterms:created>
  <dcterms:modified xsi:type="dcterms:W3CDTF">2018-08-02T15:52:17Z</dcterms:modified>
</cp:coreProperties>
</file>